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57" r:id="rId6"/>
    <p:sldId id="265" r:id="rId7"/>
    <p:sldId id="268" r:id="rId8"/>
    <p:sldId id="270" r:id="rId9"/>
    <p:sldId id="271" r:id="rId10"/>
    <p:sldId id="272" r:id="rId11"/>
    <p:sldId id="275" r:id="rId12"/>
    <p:sldId id="276" r:id="rId13"/>
    <p:sldId id="274" r:id="rId14"/>
    <p:sldId id="278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79CB12-F8F4-4F14-9D73-F46D662CAEEC}" type="datetimeFigureOut">
              <a:rPr lang="fr-FR" smtClean="0"/>
              <a:t>25/05/2014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6690EDD-8C8E-4503-8B00-1C0840DE4A5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600" u="sng" dirty="0" smtClean="0"/>
              <a:t>Voyage en Espagne</a:t>
            </a:r>
            <a:br>
              <a:rPr lang="fr-FR" sz="6600" u="sng" dirty="0" smtClean="0"/>
            </a:br>
            <a:r>
              <a:rPr lang="fr-FR" sz="3200" u="sng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Escale Andalouse</a:t>
            </a:r>
            <a:br>
              <a:rPr lang="fr-FR" i="1" dirty="0" smtClean="0"/>
            </a:br>
            <a:r>
              <a:rPr lang="fr-FR" sz="3200" i="1" dirty="0" smtClean="0"/>
              <a:t> 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sz="4800" b="1" dirty="0" smtClean="0"/>
              <a:t>16.06.14 – 20.06.14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Réunion de présentation du </a:t>
            </a:r>
            <a:r>
              <a:rPr lang="fr-FR" dirty="0" smtClean="0">
                <a:solidFill>
                  <a:schemeClr val="tx1"/>
                </a:solidFill>
              </a:rPr>
              <a:t>27.05.13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Mmes MARTIN TEXIER BOUCHER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 VAN DEN BOSSCHE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r>
              <a:rPr lang="fr-FR" sz="2800" b="1" u="sng" dirty="0" smtClean="0">
                <a:solidFill>
                  <a:schemeClr val="tx1"/>
                </a:solidFill>
              </a:rPr>
              <a:t>Aller -  Paris-Séville.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2000" b="1" u="sng" dirty="0" smtClean="0">
                <a:solidFill>
                  <a:schemeClr val="tx1"/>
                </a:solidFill>
              </a:rPr>
              <a:t>Départ 14h15 du collège</a:t>
            </a:r>
            <a:r>
              <a:rPr lang="fr-FR" sz="2000" dirty="0" smtClean="0">
                <a:solidFill>
                  <a:schemeClr val="tx1"/>
                </a:solidFill>
              </a:rPr>
              <a:t>. -  un bus est mis à disposition par le collège pour assurer le transfert à Orly.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Les élèves sont convoqués </a:t>
            </a:r>
            <a:r>
              <a:rPr lang="fr-FR" sz="2000" b="1" u="sng" dirty="0" smtClean="0">
                <a:solidFill>
                  <a:schemeClr val="tx1"/>
                </a:solidFill>
              </a:rPr>
              <a:t>au collège à 13h </a:t>
            </a:r>
            <a:r>
              <a:rPr lang="fr-FR" sz="2000" dirty="0" smtClean="0">
                <a:solidFill>
                  <a:schemeClr val="tx1"/>
                </a:solidFill>
              </a:rPr>
              <a:t>pour les dernières instructions des accompagnateurs.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Possibilité de manger à </a:t>
            </a:r>
            <a:r>
              <a:rPr lang="fr-FR" sz="2000" i="1" u="sng" dirty="0" smtClean="0">
                <a:solidFill>
                  <a:schemeClr val="tx1"/>
                </a:solidFill>
              </a:rPr>
              <a:t>12h au collège pour les élèves ½ pensionnaires.</a:t>
            </a:r>
          </a:p>
          <a:p>
            <a:endParaRPr lang="fr-FR" sz="2000" i="1" u="sng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La convocation à Orly est à 15h30 au comptoir </a:t>
            </a:r>
            <a:r>
              <a:rPr lang="fr-FR" sz="2000" dirty="0" err="1" smtClean="0">
                <a:solidFill>
                  <a:schemeClr val="tx1"/>
                </a:solidFill>
              </a:rPr>
              <a:t>Transavia</a:t>
            </a:r>
            <a:r>
              <a:rPr lang="fr-FR" sz="2000" dirty="0" smtClean="0">
                <a:solidFill>
                  <a:schemeClr val="tx1"/>
                </a:solidFill>
              </a:rPr>
              <a:t>, décollage à 17h35, arrivée à Séville à 19h55.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Arrivée à Cordoue vers 22h00 et prise en charge par les familles -  Diner et nuit sur dans les familles.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4400" u="sng" smtClean="0"/>
              <a:t>Détails pratiques</a:t>
            </a:r>
            <a:endParaRPr lang="fr-FR" sz="4400" u="sng" dirty="0"/>
          </a:p>
        </p:txBody>
      </p:sp>
    </p:spTree>
    <p:extLst>
      <p:ext uri="{BB962C8B-B14F-4D97-AF65-F5344CB8AC3E}">
        <p14:creationId xmlns:p14="http://schemas.microsoft.com/office/powerpoint/2010/main" val="19541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r>
              <a:rPr lang="fr-FR" sz="2800" b="1" u="sng" dirty="0" smtClean="0">
                <a:solidFill>
                  <a:schemeClr val="tx1"/>
                </a:solidFill>
              </a:rPr>
              <a:t>Retour -  Séville - Paris.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Matinée à </a:t>
            </a:r>
            <a:r>
              <a:rPr lang="fr-FR" sz="2000" dirty="0" err="1" smtClean="0">
                <a:solidFill>
                  <a:schemeClr val="tx1"/>
                </a:solidFill>
              </a:rPr>
              <a:t>Seville</a:t>
            </a:r>
            <a:r>
              <a:rPr lang="fr-FR" sz="2000" dirty="0" smtClean="0">
                <a:solidFill>
                  <a:schemeClr val="tx1"/>
                </a:solidFill>
              </a:rPr>
              <a:t> -  Découverte de … 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Temps libre et shopping l’après midi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17h30 Convocation des élèves pour </a:t>
            </a:r>
            <a:r>
              <a:rPr lang="fr-FR" sz="2000" dirty="0">
                <a:solidFill>
                  <a:schemeClr val="tx1"/>
                </a:solidFill>
              </a:rPr>
              <a:t>les dernières instructions des accompagnateurs.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18h – départ pour l’aéroport, décollage à 20h30 , arrivée à Paris à 22h45.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Pas de repas prévu !  Pensez à donner de l’argent de poche à  vos enfants pour acheter à manger à l'aéroport avant le décollage.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A charge des parents de venir récupérer les enfants à Orly pour le retour. Pensez à vous organiser pour éviter les voitures vides.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4400" u="sng" smtClean="0"/>
              <a:t>Détails pratiques</a:t>
            </a:r>
            <a:endParaRPr lang="fr-FR" sz="4400" u="sng" dirty="0"/>
          </a:p>
        </p:txBody>
      </p:sp>
    </p:spTree>
    <p:extLst>
      <p:ext uri="{BB962C8B-B14F-4D97-AF65-F5344CB8AC3E}">
        <p14:creationId xmlns:p14="http://schemas.microsoft.com/office/powerpoint/2010/main" val="3741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fr-FR" dirty="0" smtClean="0"/>
              <a:t>A l’aéroport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</a:rPr>
              <a:t>Les enfants seront répartis en 4 groupes avec un adulte comme référent. Il est impératif que ces groupes soient respectés et que les enfants soient attentifs et réactifs aux indications. 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La règlementation sur les denrées alimentaires et les liquide est très stricte. (voir documents ci-joint) : </a:t>
            </a:r>
          </a:p>
          <a:p>
            <a:pPr lvl="1" algn="just"/>
            <a:r>
              <a:rPr lang="fr-FR" sz="1900" dirty="0" smtClean="0">
                <a:solidFill>
                  <a:schemeClr val="tx1"/>
                </a:solidFill>
              </a:rPr>
              <a:t>Ne pas amener de bouteilles (eau, vin pour les familles…), de flacons (parfum, déodorants…)  dans les bagages à main ! </a:t>
            </a:r>
          </a:p>
          <a:p>
            <a:pPr lvl="1" algn="just"/>
            <a:r>
              <a:rPr lang="fr-FR" sz="1900" dirty="0" smtClean="0">
                <a:solidFill>
                  <a:schemeClr val="tx1"/>
                </a:solidFill>
              </a:rPr>
              <a:t>Préférer donner un peu d’argent pour s’acheter un encas dans la zone d’embarquement.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Chaque enfant devra porter son bagage (20 kg max) et son bagage à main. Attention à ne pas se surcharger, surtout si vous ramenez des </a:t>
            </a:r>
            <a:r>
              <a:rPr lang="fr-FR" dirty="0">
                <a:solidFill>
                  <a:schemeClr val="tx1"/>
                </a:solidFill>
              </a:rPr>
              <a:t>s</a:t>
            </a:r>
            <a:r>
              <a:rPr lang="fr-FR" dirty="0" smtClean="0">
                <a:solidFill>
                  <a:schemeClr val="tx1"/>
                </a:solidFill>
              </a:rPr>
              <a:t>ouvenirs…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Chaque enfant est responsable de sa pièce d’identité et de sa carte d’embarquement !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pPr algn="l"/>
            <a:r>
              <a:rPr lang="fr-FR" sz="4400" u="sng" dirty="0" smtClean="0"/>
              <a:t>Détails pratiques</a:t>
            </a:r>
            <a:endParaRPr lang="fr-FR" sz="44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Charte du voyage</a:t>
            </a:r>
          </a:p>
          <a:p>
            <a:pPr lvl="1"/>
            <a:r>
              <a:rPr lang="fr-FR" sz="1900" dirty="0" smtClean="0">
                <a:solidFill>
                  <a:schemeClr val="tx1"/>
                </a:solidFill>
              </a:rPr>
              <a:t>Conduite à tenir – attention à sa tenue vestimentaire </a:t>
            </a:r>
            <a:r>
              <a:rPr lang="fr-FR" sz="1900" dirty="0" smtClean="0">
                <a:solidFill>
                  <a:schemeClr val="tx1"/>
                </a:solidFill>
              </a:rPr>
              <a:t>!</a:t>
            </a:r>
          </a:p>
          <a:p>
            <a:pPr lvl="2"/>
            <a:r>
              <a:rPr lang="fr-FR" sz="1700" dirty="0" smtClean="0">
                <a:solidFill>
                  <a:schemeClr val="tx1"/>
                </a:solidFill>
              </a:rPr>
              <a:t>Penser à prendre :  chapeau (casquette, bob,…) lunette de soleil et crème solaire !!</a:t>
            </a:r>
          </a:p>
          <a:p>
            <a:pPr lvl="2"/>
            <a:r>
              <a:rPr lang="fr-FR" sz="1700" dirty="0" smtClean="0">
                <a:solidFill>
                  <a:schemeClr val="tx1"/>
                </a:solidFill>
              </a:rPr>
              <a:t>Avoir une bonne paire de chaussures dans laquelle les jeunes peuvent marcher (éviter les tongs et sandales…)</a:t>
            </a:r>
          </a:p>
          <a:p>
            <a:pPr marL="457200" lvl="1" indent="0">
              <a:buNone/>
            </a:pPr>
            <a:endParaRPr lang="fr-FR" sz="1900" dirty="0" smtClean="0">
              <a:solidFill>
                <a:schemeClr val="tx1"/>
              </a:solidFill>
            </a:endParaRPr>
          </a:p>
          <a:p>
            <a:pPr lvl="1"/>
            <a:r>
              <a:rPr lang="fr-FR" sz="1900" dirty="0" smtClean="0">
                <a:solidFill>
                  <a:schemeClr val="tx1"/>
                </a:solidFill>
              </a:rPr>
              <a:t>Déplacements, transports,</a:t>
            </a:r>
            <a:endParaRPr lang="fr-FR" sz="1900" dirty="0" smtClean="0">
              <a:solidFill>
                <a:schemeClr val="tx1"/>
              </a:solidFill>
            </a:endParaRPr>
          </a:p>
          <a:p>
            <a:pPr lvl="1"/>
            <a:r>
              <a:rPr lang="fr-FR" sz="1900" dirty="0" smtClean="0">
                <a:solidFill>
                  <a:schemeClr val="tx1"/>
                </a:solidFill>
              </a:rPr>
              <a:t>Alcool, tabac, drogue !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Objets de valeurs -  SOUS LA RESPONSABILITE DU JEUNE</a:t>
            </a:r>
          </a:p>
          <a:p>
            <a:pPr lvl="1"/>
            <a:r>
              <a:rPr lang="fr-FR" sz="1700" dirty="0" smtClean="0">
                <a:solidFill>
                  <a:schemeClr val="tx1"/>
                </a:solidFill>
              </a:rPr>
              <a:t>Bijoux</a:t>
            </a:r>
          </a:p>
          <a:p>
            <a:pPr lvl="1"/>
            <a:r>
              <a:rPr lang="fr-FR" sz="1700" dirty="0" smtClean="0">
                <a:solidFill>
                  <a:schemeClr val="tx1"/>
                </a:solidFill>
              </a:rPr>
              <a:t>Hi-</a:t>
            </a:r>
            <a:r>
              <a:rPr lang="fr-FR" sz="1700" dirty="0" err="1" smtClean="0">
                <a:solidFill>
                  <a:schemeClr val="tx1"/>
                </a:solidFill>
              </a:rPr>
              <a:t>tech</a:t>
            </a:r>
            <a:r>
              <a:rPr lang="fr-FR" sz="1700" dirty="0" smtClean="0">
                <a:solidFill>
                  <a:schemeClr val="tx1"/>
                </a:solidFill>
              </a:rPr>
              <a:t> (tablette, MP3, …)</a:t>
            </a:r>
          </a:p>
          <a:p>
            <a:pPr lvl="1"/>
            <a:r>
              <a:rPr lang="fr-FR" sz="1700" dirty="0" smtClean="0">
                <a:solidFill>
                  <a:schemeClr val="tx1"/>
                </a:solidFill>
              </a:rPr>
              <a:t>Argent de </a:t>
            </a:r>
            <a:r>
              <a:rPr lang="fr-FR" sz="1700" dirty="0" smtClean="0">
                <a:solidFill>
                  <a:schemeClr val="tx1"/>
                </a:solidFill>
              </a:rPr>
              <a:t>poche</a:t>
            </a: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Repas </a:t>
            </a:r>
          </a:p>
          <a:p>
            <a:pPr lvl="1"/>
            <a:r>
              <a:rPr lang="fr-FR" sz="1700" dirty="0" smtClean="0">
                <a:solidFill>
                  <a:schemeClr val="tx1"/>
                </a:solidFill>
              </a:rPr>
              <a:t>Paniers repas le midi -  Diners en famille, à l’heure espagnole </a:t>
            </a:r>
            <a:r>
              <a:rPr lang="fr-FR" sz="1700" dirty="0" smtClean="0">
                <a:solidFill>
                  <a:schemeClr val="tx1"/>
                </a:solidFill>
              </a:rPr>
              <a:t>!</a:t>
            </a:r>
            <a:endParaRPr lang="fr-FR" sz="1700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pPr algn="l"/>
            <a:r>
              <a:rPr lang="fr-FR" sz="4400" u="sng" dirty="0" smtClean="0"/>
              <a:t>Détails pratiques</a:t>
            </a:r>
            <a:endParaRPr lang="fr-FR" sz="44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</a:rPr>
              <a:t>Des infos durant le voyage.</a:t>
            </a:r>
            <a:endParaRPr lang="fr-FR" dirty="0" smtClean="0">
              <a:solidFill>
                <a:schemeClr val="tx1"/>
              </a:solidFill>
            </a:endParaRPr>
          </a:p>
          <a:p>
            <a:pPr lvl="1" algn="just"/>
            <a:endParaRPr lang="fr-FR" dirty="0" smtClean="0">
              <a:solidFill>
                <a:schemeClr val="tx1"/>
              </a:solidFill>
            </a:endParaRP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Service </a:t>
            </a:r>
            <a:r>
              <a:rPr lang="fr-FR" dirty="0" err="1" smtClean="0">
                <a:solidFill>
                  <a:schemeClr val="tx1"/>
                </a:solidFill>
              </a:rPr>
              <a:t>Allocolo</a:t>
            </a:r>
            <a:r>
              <a:rPr lang="fr-FR" dirty="0" smtClean="0">
                <a:solidFill>
                  <a:schemeClr val="tx1"/>
                </a:solidFill>
              </a:rPr>
              <a:t> et un blog mis à disposition par </a:t>
            </a:r>
            <a:r>
              <a:rPr lang="fr-FR" dirty="0" err="1" smtClean="0">
                <a:solidFill>
                  <a:schemeClr val="tx1"/>
                </a:solidFill>
              </a:rPr>
              <a:t>Verdié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-  Les accompagnateurs s’efforceront de laisser un message par jour.</a:t>
            </a: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Informations sur le site du collège, en fonction des accès à internet disponibles.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Communiquer avec vos enfants.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</a:rPr>
              <a:t>Dès que possible, nous vous communiqueront les  coordonnées des familles dans lesquelles séjournent vos enfants. </a:t>
            </a:r>
            <a:endParaRPr lang="fr-FR" dirty="0" smtClean="0">
              <a:solidFill>
                <a:schemeClr val="tx1"/>
              </a:solidFill>
            </a:endParaRP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Attention aux forfaits mobiles !  Les frais de </a:t>
            </a:r>
            <a:r>
              <a:rPr lang="fr-FR" dirty="0" err="1" smtClean="0">
                <a:solidFill>
                  <a:schemeClr val="tx1"/>
                </a:solidFill>
              </a:rPr>
              <a:t>roaming</a:t>
            </a:r>
            <a:r>
              <a:rPr lang="fr-FR" dirty="0" smtClean="0">
                <a:solidFill>
                  <a:schemeClr val="tx1"/>
                </a:solidFill>
              </a:rPr>
              <a:t> sont en général au frais du titulaire de la ligne à l’étranger.  Vérifiez  les conditions de chaque forfait. ATTENTION A LA 3G !!! Privilégier les SMS, vos enfants vous répondront en dehors des heures de visites ou des repas avec la famille.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  <a:p>
            <a:pPr lvl="1" algn="just"/>
            <a:r>
              <a:rPr lang="fr-FR" dirty="0" smtClean="0">
                <a:solidFill>
                  <a:schemeClr val="tx1"/>
                </a:solidFill>
              </a:rPr>
              <a:t>En cas d’urgence, le collège possède les coordonnées des accompagnateurs. </a:t>
            </a:r>
          </a:p>
          <a:p>
            <a:pPr lvl="1" algn="just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fr-FR" sz="3600" b="1" i="1" dirty="0" smtClean="0">
                <a:solidFill>
                  <a:schemeClr val="tx1"/>
                </a:solidFill>
              </a:rPr>
              <a:t>Merci de votre attention !</a:t>
            </a:r>
            <a:endParaRPr lang="fr-FR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01"/>
            <a:ext cx="8100392" cy="681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1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80920" cy="687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3851427" y="4997270"/>
            <a:ext cx="720573" cy="384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452646" y="5501700"/>
            <a:ext cx="720080" cy="3104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5341835"/>
            <a:ext cx="503563" cy="384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0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dirty="0" err="1" smtClean="0"/>
              <a:t>Andalucia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44" y="1340768"/>
            <a:ext cx="898602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9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fr-FR" sz="3200" dirty="0" smtClean="0">
                <a:solidFill>
                  <a:schemeClr val="tx1"/>
                </a:solidFill>
              </a:rPr>
              <a:t>Destination :  Andalousie -  </a:t>
            </a:r>
            <a:r>
              <a:rPr lang="fr-FR" sz="3200" dirty="0" err="1" smtClean="0">
                <a:solidFill>
                  <a:schemeClr val="tx1"/>
                </a:solidFill>
              </a:rPr>
              <a:t>Courdoue</a:t>
            </a:r>
            <a:r>
              <a:rPr lang="fr-FR" sz="3200" dirty="0" smtClean="0">
                <a:solidFill>
                  <a:schemeClr val="tx1"/>
                </a:solidFill>
              </a:rPr>
              <a:t> ;  </a:t>
            </a:r>
            <a:r>
              <a:rPr lang="fr-FR" sz="3200" dirty="0" err="1" smtClean="0">
                <a:solidFill>
                  <a:schemeClr val="tx1"/>
                </a:solidFill>
              </a:rPr>
              <a:t>Seville</a:t>
            </a:r>
            <a:r>
              <a:rPr lang="fr-FR" sz="3200" dirty="0" smtClean="0">
                <a:solidFill>
                  <a:schemeClr val="tx1"/>
                </a:solidFill>
              </a:rPr>
              <a:t> et Grenade          </a:t>
            </a:r>
            <a:r>
              <a:rPr lang="fr-FR" sz="3200" dirty="0" smtClean="0">
                <a:solidFill>
                  <a:schemeClr val="tx1"/>
                </a:solidFill>
              </a:rPr>
              <a:t>      </a:t>
            </a:r>
            <a:r>
              <a:rPr lang="fr-FR" dirty="0" smtClean="0">
                <a:solidFill>
                  <a:schemeClr val="tx1"/>
                </a:solidFill>
              </a:rPr>
              <a:t>(organisme </a:t>
            </a:r>
            <a:r>
              <a:rPr lang="fr-FR" dirty="0" err="1" smtClean="0">
                <a:solidFill>
                  <a:schemeClr val="tx1"/>
                </a:solidFill>
              </a:rPr>
              <a:t>Verdié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fr-FR" sz="3200" dirty="0" smtClean="0">
                <a:solidFill>
                  <a:schemeClr val="tx1"/>
                </a:solidFill>
              </a:rPr>
              <a:t>Participants :  49 élèves + 4 adultes</a:t>
            </a:r>
          </a:p>
          <a:p>
            <a:pPr algn="just"/>
            <a:r>
              <a:rPr lang="fr-FR" sz="3200" dirty="0" smtClean="0">
                <a:solidFill>
                  <a:schemeClr val="tx1"/>
                </a:solidFill>
              </a:rPr>
              <a:t>Convoyage en AVION (Orly) puis en BUS sur place</a:t>
            </a:r>
          </a:p>
          <a:p>
            <a:pPr algn="just"/>
            <a:r>
              <a:rPr lang="fr-FR" sz="3200" dirty="0" smtClean="0">
                <a:solidFill>
                  <a:schemeClr val="tx1"/>
                </a:solidFill>
              </a:rPr>
              <a:t>Hébergement à CORDOUE en FAMILLE.</a:t>
            </a:r>
          </a:p>
          <a:p>
            <a:pPr algn="just"/>
            <a:r>
              <a:rPr lang="fr-FR" sz="3200" dirty="0" smtClean="0">
                <a:solidFill>
                  <a:schemeClr val="tx1"/>
                </a:solidFill>
              </a:rPr>
              <a:t>Visites et excursions en groupe dans la journée. </a:t>
            </a:r>
          </a:p>
          <a:p>
            <a:pPr algn="just"/>
            <a:r>
              <a:rPr lang="fr-FR" sz="3200" dirty="0" smtClean="0">
                <a:solidFill>
                  <a:schemeClr val="tx1"/>
                </a:solidFill>
              </a:rPr>
              <a:t>Paniers repas à midi -  Diner dans les familles.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fr-FR" dirty="0" smtClean="0"/>
              <a:t>Au programme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4245124" cy="554461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Lundi 16.06 - Départ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Convocation à 13h00 au collège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17h35 : </a:t>
            </a:r>
            <a:r>
              <a:rPr lang="fr-FR" dirty="0" smtClean="0">
                <a:solidFill>
                  <a:schemeClr val="tx1"/>
                </a:solidFill>
              </a:rPr>
              <a:t>Envol de </a:t>
            </a:r>
            <a:r>
              <a:rPr lang="fr-FR" dirty="0">
                <a:solidFill>
                  <a:schemeClr val="tx1"/>
                </a:solidFill>
              </a:rPr>
              <a:t>Paris </a:t>
            </a:r>
            <a:r>
              <a:rPr lang="fr-FR" dirty="0" smtClean="0">
                <a:solidFill>
                  <a:schemeClr val="tx1"/>
                </a:solidFill>
              </a:rPr>
              <a:t>Orly vers </a:t>
            </a:r>
            <a:r>
              <a:rPr lang="fr-FR" dirty="0" smtClean="0">
                <a:solidFill>
                  <a:schemeClr val="tx1"/>
                </a:solidFill>
              </a:rPr>
              <a:t>Séville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Transfert </a:t>
            </a:r>
            <a:r>
              <a:rPr lang="fr-FR" dirty="0" smtClean="0">
                <a:solidFill>
                  <a:schemeClr val="tx1"/>
                </a:solidFill>
              </a:rPr>
              <a:t>vers Cordoue -  arrivée vers </a:t>
            </a:r>
            <a:r>
              <a:rPr lang="fr-FR" dirty="0" smtClean="0">
                <a:solidFill>
                  <a:schemeClr val="tx1"/>
                </a:solidFill>
              </a:rPr>
              <a:t>22h00 </a:t>
            </a:r>
            <a:r>
              <a:rPr lang="fr-FR" dirty="0" smtClean="0">
                <a:solidFill>
                  <a:schemeClr val="tx1"/>
                </a:solidFill>
              </a:rPr>
              <a:t>et accueil dans les familles.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Mardi 1</a:t>
            </a:r>
            <a:r>
              <a:rPr lang="fr-FR" dirty="0" smtClean="0">
                <a:solidFill>
                  <a:schemeClr val="tx1"/>
                </a:solidFill>
              </a:rPr>
              <a:t>7 </a:t>
            </a:r>
            <a:r>
              <a:rPr lang="fr-FR" dirty="0">
                <a:solidFill>
                  <a:schemeClr val="tx1"/>
                </a:solidFill>
              </a:rPr>
              <a:t>-  </a:t>
            </a:r>
            <a:r>
              <a:rPr lang="fr-FR" dirty="0" smtClean="0">
                <a:solidFill>
                  <a:schemeClr val="tx1"/>
                </a:solidFill>
              </a:rPr>
              <a:t>Cordoue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err="1" smtClean="0">
                <a:solidFill>
                  <a:schemeClr val="tx1"/>
                </a:solidFill>
              </a:rPr>
              <a:t>Mezquita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Catedral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Visite du quartier juif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Tour de la Calahorra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Retour </a:t>
            </a:r>
            <a:r>
              <a:rPr lang="fr-FR" dirty="0">
                <a:solidFill>
                  <a:schemeClr val="tx1"/>
                </a:solidFill>
              </a:rPr>
              <a:t>dans les familles pour le diner.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324" y="3805321"/>
            <a:ext cx="4441676" cy="30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201" y="980728"/>
            <a:ext cx="4023921" cy="26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38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fr-FR" dirty="0" smtClean="0"/>
              <a:t>Au programme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4245124" cy="554461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Mercredi 18.06 - Séville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Visite panoramique guidée :  Site de la </a:t>
            </a:r>
            <a:r>
              <a:rPr lang="fr-FR" dirty="0" err="1" smtClean="0">
                <a:solidFill>
                  <a:schemeClr val="tx1"/>
                </a:solidFill>
              </a:rPr>
              <a:t>Cartuja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Quartier de Santa Cruz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Cathédrale et tour de la Giralda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L’Alcazar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Retour dans les familles pour le diner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Jeudi 19.06 - Grenade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Promenade dans la ville basse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Visite du palais de l’Alhambra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Jardins de Generalife.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Retour dans les familles pour le diner.</a:t>
            </a: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2" name="Picture 2" descr="La Plaza de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91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736" y="3645024"/>
            <a:ext cx="4086622" cy="306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14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fr-FR" dirty="0" smtClean="0"/>
              <a:t>Au programme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7488832" cy="482453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Vendredi 20.06 :  Retour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Départ dans la matinée pour Séville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Temps libre -  shopping dans le centre ville.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Transfert vers l’aéroport et départ pour Paris Orly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Arrivée à Orly vers 22h45. Prise en charge par les parents.</a:t>
            </a: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7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dirty="0" smtClean="0"/>
              <a:t>Attention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Documents à </a:t>
            </a:r>
            <a:r>
              <a:rPr lang="fr-FR" sz="2800" dirty="0" smtClean="0">
                <a:solidFill>
                  <a:schemeClr val="tx1"/>
                </a:solidFill>
              </a:rPr>
              <a:t>avoir sur soi !</a:t>
            </a:r>
            <a:endParaRPr lang="fr-FR" sz="28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1800" dirty="0" smtClean="0">
                <a:solidFill>
                  <a:schemeClr val="tx1"/>
                </a:solidFill>
              </a:rPr>
              <a:t>CNI /Passeport </a:t>
            </a:r>
            <a:r>
              <a:rPr lang="fr-FR" sz="1800" dirty="0" smtClean="0">
                <a:solidFill>
                  <a:schemeClr val="tx1"/>
                </a:solidFill>
              </a:rPr>
              <a:t>en cours de validité. </a:t>
            </a:r>
          </a:p>
          <a:p>
            <a:pPr marL="457200" lvl="1" indent="0" algn="ctr">
              <a:buNone/>
            </a:pPr>
            <a:r>
              <a:rPr lang="fr-FR" sz="2000" b="1" i="1" dirty="0" smtClean="0">
                <a:solidFill>
                  <a:schemeClr val="tx1"/>
                </a:solidFill>
              </a:rPr>
              <a:t>NE prendre qu’une pièce d’identité !!!</a:t>
            </a:r>
            <a:endParaRPr lang="fr-FR" sz="2000" b="1" i="1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1800" dirty="0" smtClean="0">
                <a:solidFill>
                  <a:schemeClr val="tx1"/>
                </a:solidFill>
              </a:rPr>
              <a:t>Carte </a:t>
            </a:r>
            <a:r>
              <a:rPr lang="fr-FR" sz="1800" dirty="0" smtClean="0">
                <a:solidFill>
                  <a:schemeClr val="tx1"/>
                </a:solidFill>
              </a:rPr>
              <a:t>Européenne </a:t>
            </a:r>
            <a:r>
              <a:rPr lang="fr-FR" sz="1800" dirty="0" smtClean="0">
                <a:solidFill>
                  <a:schemeClr val="tx1"/>
                </a:solidFill>
              </a:rPr>
              <a:t>d’Assurance </a:t>
            </a:r>
            <a:r>
              <a:rPr lang="fr-FR" sz="1800" dirty="0" smtClean="0">
                <a:solidFill>
                  <a:schemeClr val="tx1"/>
                </a:solidFill>
              </a:rPr>
              <a:t>Maladie (ou l’attestation)</a:t>
            </a:r>
          </a:p>
          <a:p>
            <a:pPr marL="457200" lvl="1" indent="0" algn="just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 algn="just"/>
            <a:r>
              <a:rPr lang="fr-FR" sz="1800" dirty="0" smtClean="0">
                <a:solidFill>
                  <a:schemeClr val="tx1"/>
                </a:solidFill>
              </a:rPr>
              <a:t>Traitement d’urgence pour les allergies, problèmes chroniques + marche à suivre (ordonnance, protocole d’urgence,..;)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 algn="just"/>
            <a:endParaRPr lang="fr-FR" sz="1800" dirty="0">
              <a:solidFill>
                <a:schemeClr val="tx1"/>
              </a:solidFill>
            </a:endParaRPr>
          </a:p>
          <a:p>
            <a:pPr lvl="1" algn="just"/>
            <a:r>
              <a:rPr lang="fr-FR" sz="1800" dirty="0" smtClean="0">
                <a:solidFill>
                  <a:schemeClr val="tx1"/>
                </a:solidFill>
              </a:rPr>
              <a:t>En cas de traitement en cours, penser à informer les accompagnateurs du traitement à prendre pour pouvoir en informer la famille d’accueil  et penser à joindre l’ordonnance au traitement.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 algn="just"/>
            <a:endParaRPr lang="fr-FR" sz="1800" dirty="0">
              <a:solidFill>
                <a:schemeClr val="tx1"/>
              </a:solidFill>
            </a:endParaRPr>
          </a:p>
          <a:p>
            <a:pPr lvl="1" algn="just"/>
            <a:endParaRPr lang="fr-FR" sz="18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lvl="1" algn="just"/>
            <a:endParaRPr lang="fr-FR" sz="1800" dirty="0" smtClean="0">
              <a:solidFill>
                <a:schemeClr val="tx1"/>
              </a:solidFill>
            </a:endParaRPr>
          </a:p>
          <a:p>
            <a:pPr lvl="1" algn="just"/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Personnalisé 1">
      <a:dk1>
        <a:srgbClr val="000000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790</TotalTime>
  <Words>881</Words>
  <Application>Microsoft Office PowerPoint</Application>
  <PresentationFormat>Affichage à l'écran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Exécutif</vt:lpstr>
      <vt:lpstr>Voyage en Espagne   Escale Andalouse   16.06.14 – 20.06.14</vt:lpstr>
      <vt:lpstr>Présentation PowerPoint</vt:lpstr>
      <vt:lpstr>Présentation PowerPoint</vt:lpstr>
      <vt:lpstr>Andalucia !</vt:lpstr>
      <vt:lpstr>Généralités</vt:lpstr>
      <vt:lpstr>Au programme : </vt:lpstr>
      <vt:lpstr>Au programme : </vt:lpstr>
      <vt:lpstr>Au programme : </vt:lpstr>
      <vt:lpstr>Attention !</vt:lpstr>
      <vt:lpstr>Présentation PowerPoint</vt:lpstr>
      <vt:lpstr>Présentation PowerPoint</vt:lpstr>
      <vt:lpstr>A l’aéroport</vt:lpstr>
      <vt:lpstr>Détails pratiques</vt:lpstr>
      <vt:lpstr>Détails pratiques</vt:lpstr>
      <vt:lpstr>Questions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en Espagne 24.02.12 – 01.03.13</dc:title>
  <dc:creator>Mathieu</dc:creator>
  <cp:lastModifiedBy>Mathieu</cp:lastModifiedBy>
  <cp:revision>23</cp:revision>
  <dcterms:created xsi:type="dcterms:W3CDTF">2012-10-22T15:33:32Z</dcterms:created>
  <dcterms:modified xsi:type="dcterms:W3CDTF">2014-05-25T16:09:20Z</dcterms:modified>
</cp:coreProperties>
</file>